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8" r:id="rId2"/>
    <p:sldId id="256" r:id="rId3"/>
    <p:sldId id="259" r:id="rId4"/>
    <p:sldId id="260" r:id="rId5"/>
    <p:sldId id="263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56" autoAdjust="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951DFD-F667-4AA9-B4CF-0ABDA96D530C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8668116-31B5-48C4-85BD-08765A89EF1C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468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DFD-F667-4AA9-B4CF-0ABDA96D530C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8116-31B5-48C4-85BD-08765A89E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8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DFD-F667-4AA9-B4CF-0ABDA96D530C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8116-31B5-48C4-85BD-08765A89E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12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DFD-F667-4AA9-B4CF-0ABDA96D530C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8116-31B5-48C4-85BD-08765A89E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6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A951DFD-F667-4AA9-B4CF-0ABDA96D530C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8668116-31B5-48C4-85BD-08765A89EF1C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89620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DFD-F667-4AA9-B4CF-0ABDA96D530C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8116-31B5-48C4-85BD-08765A89E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914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DFD-F667-4AA9-B4CF-0ABDA96D530C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8116-31B5-48C4-85BD-08765A89E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260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DFD-F667-4AA9-B4CF-0ABDA96D530C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8116-31B5-48C4-85BD-08765A89E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8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1DFD-F667-4AA9-B4CF-0ABDA96D530C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8116-31B5-48C4-85BD-08765A89E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50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A951DFD-F667-4AA9-B4CF-0ABDA96D530C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8668116-31B5-48C4-85BD-08765A89EF1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3948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A951DFD-F667-4AA9-B4CF-0ABDA96D530C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8668116-31B5-48C4-85BD-08765A89E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74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A951DFD-F667-4AA9-B4CF-0ABDA96D530C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8668116-31B5-48C4-85BD-08765A89EF1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845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43946-C8B2-42AC-BBA7-8FF8CCF88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970385"/>
            <a:ext cx="10318418" cy="4870578"/>
          </a:xfrm>
        </p:spPr>
        <p:txBody>
          <a:bodyPr/>
          <a:lstStyle/>
          <a:p>
            <a:r>
              <a:rPr lang="ru-RU" dirty="0"/>
              <a:t>Основы здорового питания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39558E-A6B6-476A-985C-A3E4EF11B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828" y="139959"/>
            <a:ext cx="11383348" cy="6581516"/>
          </a:xfrm>
        </p:spPr>
        <p:txBody>
          <a:bodyPr>
            <a:norm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ФБУЗ «Центр гигиены и эпидемиологии в Пермском крае»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Гигиены детей и подростков</a:t>
            </a:r>
          </a:p>
        </p:txBody>
      </p:sp>
    </p:spTree>
    <p:extLst>
      <p:ext uri="{BB962C8B-B14F-4D97-AF65-F5344CB8AC3E}">
        <p14:creationId xmlns:p14="http://schemas.microsoft.com/office/powerpoint/2010/main" val="3437843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821A-9E8C-4AD9-B722-D5A7ECD9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376" y="354563"/>
            <a:ext cx="10431624" cy="552503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При не соблюдении принципов питания, чрезмерном употреблении сахара, жирной пищи возникает риск развития </a:t>
            </a:r>
            <a:r>
              <a:rPr lang="ru-RU" sz="3600" b="1" dirty="0">
                <a:solidFill>
                  <a:schemeClr val="tx1"/>
                </a:solidFill>
              </a:rPr>
              <a:t>избыточной массы тела (ожирения</a:t>
            </a:r>
            <a:r>
              <a:rPr lang="ru-RU" sz="3600" dirty="0">
                <a:solidFill>
                  <a:schemeClr val="tx1"/>
                </a:solidFill>
              </a:rPr>
              <a:t>), </a:t>
            </a:r>
            <a:r>
              <a:rPr lang="ru-RU" sz="3600" b="1" dirty="0">
                <a:solidFill>
                  <a:schemeClr val="tx1"/>
                </a:solidFill>
              </a:rPr>
              <a:t>сахарного диабета </a:t>
            </a:r>
            <a:r>
              <a:rPr lang="ru-RU" sz="3600" dirty="0">
                <a:solidFill>
                  <a:schemeClr val="tx1"/>
                </a:solidFill>
              </a:rPr>
              <a:t>и др. заболеваний.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D7C403-FA5E-436D-AE44-B4AF04784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16" y="2929811"/>
            <a:ext cx="5595484" cy="3732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0734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F59FC-3EF4-46B0-B85D-46AB516F3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ожирение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8FA93F-294C-4CAA-97AD-31CE33F32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59633"/>
            <a:ext cx="5982185" cy="4619959"/>
          </a:xfrm>
        </p:spPr>
        <p:txBody>
          <a:bodyPr/>
          <a:lstStyle/>
          <a:p>
            <a:r>
              <a:rPr lang="ru-RU" b="0" i="0" dirty="0">
                <a:solidFill>
                  <a:schemeClr val="tx1"/>
                </a:solidFill>
                <a:effectLst/>
                <a:latin typeface="Helvetica Neue"/>
              </a:rPr>
              <a:t> избыточное отложение жира в организме может быть либо самостоятельным заболеванием, либо синдромом, сопровождающим другие заболевания. 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6292FB-5F35-4E41-A1C4-A8EE22B9D0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8" r="11012"/>
          <a:stretch/>
        </p:blipFill>
        <p:spPr>
          <a:xfrm>
            <a:off x="6968954" y="382385"/>
            <a:ext cx="4725955" cy="337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0C92C2-0925-482B-8EA0-4609F6E02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1" y="2836350"/>
            <a:ext cx="5328263" cy="3068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FE1B53-B277-4B60-BC58-131AB05F6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974" y="3753860"/>
            <a:ext cx="4290222" cy="2956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757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C7F9E1-7D81-46DE-85C5-A6C08B1EB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42" y="4025085"/>
            <a:ext cx="3499815" cy="2669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032D6-E82E-433D-B0D3-05B38FD9E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Сахарный диабет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9F5E5-15E3-4DB3-9140-606E32D17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706" y="1156997"/>
            <a:ext cx="5281127" cy="531861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Это </a:t>
            </a:r>
            <a:r>
              <a:rPr lang="ru-RU" sz="2400" dirty="0" smtClean="0">
                <a:solidFill>
                  <a:schemeClr val="tx1"/>
                </a:solidFill>
              </a:rPr>
              <a:t>эндокринное заболевание</a:t>
            </a:r>
            <a:r>
              <a:rPr lang="ru-RU" sz="2400" b="0" i="0" dirty="0" smtClean="0">
                <a:solidFill>
                  <a:schemeClr val="tx1"/>
                </a:solidFill>
                <a:effectLst/>
              </a:rPr>
              <a:t>, связанное </a:t>
            </a:r>
            <a:r>
              <a:rPr lang="ru-RU" sz="2400" b="0" i="0" dirty="0">
                <a:solidFill>
                  <a:schemeClr val="tx1"/>
                </a:solidFill>
                <a:effectLst/>
              </a:rPr>
              <a:t>с нарушением усвоения </a:t>
            </a:r>
            <a:r>
              <a:rPr lang="ru-RU" sz="2400" dirty="0">
                <a:solidFill>
                  <a:schemeClr val="tx1"/>
                </a:solidFill>
              </a:rPr>
              <a:t>глюкозы</a:t>
            </a:r>
            <a:r>
              <a:rPr lang="ru-RU" sz="2400" b="0" i="0" dirty="0">
                <a:solidFill>
                  <a:schemeClr val="tx1"/>
                </a:solidFill>
                <a:effectLst/>
              </a:rPr>
              <a:t> и развивающихся вследствие недостаточности гормона </a:t>
            </a:r>
            <a:r>
              <a:rPr lang="ru-RU" sz="2400" dirty="0">
                <a:solidFill>
                  <a:schemeClr val="tx1"/>
                </a:solidFill>
              </a:rPr>
              <a:t>инсулина</a:t>
            </a:r>
            <a:r>
              <a:rPr lang="ru-RU" sz="2400" b="0" i="0" dirty="0">
                <a:solidFill>
                  <a:schemeClr val="tx1"/>
                </a:solidFill>
                <a:effectLst/>
              </a:rPr>
              <a:t>, в результате чего развивается стойкое увеличение содержания глюкозы в крови.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1AAE46-AB76-41AC-81F7-0C385BB6F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2" y="532644"/>
            <a:ext cx="4376057" cy="2834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95B0BA-1B34-4DAC-AAB3-FE90587E1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30" y="3366648"/>
            <a:ext cx="5059972" cy="3170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599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3AA1A-D2F3-4653-9C70-9CE190CE2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4A146758-7617-4662-8D24-87B17E727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62" y="74645"/>
            <a:ext cx="10523554" cy="6624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895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4DF69-E24E-4053-9084-A86507CC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Здоровое питание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A50437-7456-406E-9354-9D62A6DAB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922"/>
            <a:ext cx="4256314" cy="476804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Это питание, которое обеспечивает рост, нормальное развитие человека, способствует укреплению здоровья и профилактике заболеваний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43637-C04D-4B1D-99E9-16209333D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713" y="1408922"/>
            <a:ext cx="6605089" cy="4940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406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D2DC53-74B4-4DE3-800F-DC59F89BC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808" y="3980286"/>
            <a:ext cx="3904192" cy="2767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DBE82-3DF2-4380-9C9B-B894EBCB2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 b="1" dirty="0"/>
              <a:t>ПИЩА – ИСТОЧНИК ЭНЕРГИИ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435DDB-EDF9-4EBB-9D75-023404F36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352" y="1296955"/>
            <a:ext cx="3629608" cy="45826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dirty="0">
                <a:solidFill>
                  <a:schemeClr val="tx1"/>
                </a:solidFill>
              </a:rPr>
              <a:t>Человек использует энергию для выполнения всех видов деятельности: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dirty="0">
                <a:solidFill>
                  <a:schemeClr val="tx1"/>
                </a:solidFill>
              </a:rPr>
              <a:t>- движение,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dirty="0">
                <a:solidFill>
                  <a:schemeClr val="tx1"/>
                </a:solidFill>
              </a:rPr>
              <a:t>- дыхание,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dirty="0">
                <a:solidFill>
                  <a:schemeClr val="tx1"/>
                </a:solidFill>
              </a:rPr>
              <a:t>- мышление,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dirty="0">
                <a:solidFill>
                  <a:schemeClr val="tx1"/>
                </a:solidFill>
              </a:rPr>
              <a:t>- речь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dirty="0">
                <a:solidFill>
                  <a:schemeClr val="tx1"/>
                </a:solidFill>
              </a:rPr>
              <a:t>- сон. </a:t>
            </a:r>
          </a:p>
          <a:p>
            <a:endParaRPr lang="ru-RU" dirty="0"/>
          </a:p>
        </p:txBody>
      </p:sp>
      <p:pic>
        <p:nvPicPr>
          <p:cNvPr id="4" name="Picture 105" descr="070c5bb41e0f">
            <a:extLst>
              <a:ext uri="{FF2B5EF4-FFF2-40B4-BE49-F238E27FC236}">
                <a16:creationId xmlns:a16="http://schemas.microsoft.com/office/drawing/2014/main" id="{0C28BD4E-6DF3-40AD-A7D8-CC7042DE6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543" y="1194318"/>
            <a:ext cx="2955205" cy="2955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205F54-AE65-44D5-A55D-8F82386713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t="8047" r="7440"/>
          <a:stretch/>
        </p:blipFill>
        <p:spPr>
          <a:xfrm>
            <a:off x="2897156" y="3086324"/>
            <a:ext cx="2873829" cy="3389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653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>
            <a:extLst>
              <a:ext uri="{FF2B5EF4-FFF2-40B4-BE49-F238E27FC236}">
                <a16:creationId xmlns:a16="http://schemas.microsoft.com/office/drawing/2014/main" id="{2341641A-FB32-4ADE-AD9A-C0C5E88D7973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763" y="1874517"/>
            <a:ext cx="6252884" cy="4198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4FEC7-9B0A-4C5A-B29A-4F6CE33C6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Основные компоненты пищи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941353-6E9D-4A07-8FAC-019878970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409" y="1380931"/>
            <a:ext cx="4572000" cy="5393093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</a:rPr>
              <a:t>Белки – </a:t>
            </a:r>
            <a:r>
              <a:rPr lang="ru-RU" sz="2800" dirty="0">
                <a:solidFill>
                  <a:schemeClr val="tx1"/>
                </a:solidFill>
              </a:rPr>
              <a:t>основной строительный материал клеток. Из них образуются  ферменты, многие </a:t>
            </a:r>
            <a:r>
              <a:rPr lang="ru-RU" sz="2800" dirty="0" smtClean="0">
                <a:solidFill>
                  <a:schemeClr val="tx1"/>
                </a:solidFill>
              </a:rPr>
              <a:t>гормоны</a:t>
            </a:r>
            <a:endParaRPr lang="ru-RU" sz="2800" dirty="0">
              <a:solidFill>
                <a:schemeClr val="tx1"/>
              </a:solidFill>
            </a:endParaRPr>
          </a:p>
          <a:p>
            <a:pPr marL="365125" indent="-255588" eaLnBrk="1" hangingPunct="1">
              <a:lnSpc>
                <a:spcPct val="80000"/>
              </a:lnSpc>
            </a:pPr>
            <a:r>
              <a:rPr lang="ru-RU" altLang="ru-RU" sz="2800" b="1" dirty="0">
                <a:solidFill>
                  <a:schemeClr val="tx1"/>
                </a:solidFill>
              </a:rPr>
              <a:t>Белки животные</a:t>
            </a:r>
            <a:r>
              <a:rPr lang="ru-RU" altLang="ru-RU" sz="2800" dirty="0">
                <a:solidFill>
                  <a:schemeClr val="tx1"/>
                </a:solidFill>
              </a:rPr>
              <a:t>: </a:t>
            </a:r>
          </a:p>
          <a:p>
            <a:pPr marL="365125" indent="-255588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chemeClr val="tx1"/>
                </a:solidFill>
              </a:rPr>
              <a:t> рыба, мясо, творог, сыр, яйца, птица</a:t>
            </a:r>
          </a:p>
          <a:p>
            <a:pPr marL="365125" indent="-255588" eaLnBrk="1" hangingPunct="1">
              <a:lnSpc>
                <a:spcPct val="80000"/>
              </a:lnSpc>
            </a:pPr>
            <a:r>
              <a:rPr lang="ru-RU" altLang="ru-RU" sz="2800" b="1" dirty="0">
                <a:solidFill>
                  <a:schemeClr val="tx1"/>
                </a:solidFill>
              </a:rPr>
              <a:t>Белки растительные:</a:t>
            </a:r>
          </a:p>
          <a:p>
            <a:pPr marL="365125" indent="-255588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dirty="0">
                <a:solidFill>
                  <a:schemeClr val="tx1"/>
                </a:solidFill>
              </a:rPr>
              <a:t>  грибы, горох, бобы, фасоль, орехи, семечки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30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79EDB-62E2-4DBD-90FB-89911046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Основные компоненты пищи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1932E7-B2DA-4008-A3A0-09C6ECE95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049" y="1212980"/>
            <a:ext cx="4561294" cy="5421085"/>
          </a:xfrm>
        </p:spPr>
        <p:txBody>
          <a:bodyPr>
            <a:normAutofit fontScale="85000" lnSpcReduction="10000"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Жиры - источник энергии, 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OpenSansRegular"/>
              </a:rPr>
              <a:t>входят в состав клеток, </a:t>
            </a:r>
            <a:r>
              <a:rPr lang="ru-RU" sz="3600" b="0" i="0" dirty="0" smtClean="0">
                <a:solidFill>
                  <a:schemeClr val="tx1"/>
                </a:solidFill>
                <a:effectLst/>
                <a:latin typeface="OpenSansRegular"/>
              </a:rPr>
              <a:t>тканей</a:t>
            </a:r>
            <a:endParaRPr lang="ru-RU" sz="3600" b="0" i="0" dirty="0">
              <a:solidFill>
                <a:schemeClr val="tx1"/>
              </a:solidFill>
              <a:effectLst/>
              <a:latin typeface="OpenSansRegular"/>
            </a:endParaRPr>
          </a:p>
          <a:p>
            <a:r>
              <a:rPr lang="ru-RU" altLang="ru-RU" sz="3600" b="1" i="1" dirty="0">
                <a:solidFill>
                  <a:schemeClr val="tx1"/>
                </a:solidFill>
              </a:rPr>
              <a:t>Жиры растительные:</a:t>
            </a:r>
            <a:r>
              <a:rPr lang="ru-RU" altLang="ru-RU" sz="3600" dirty="0">
                <a:solidFill>
                  <a:schemeClr val="tx1"/>
                </a:solidFill>
              </a:rPr>
              <a:t> </a:t>
            </a:r>
          </a:p>
          <a:p>
            <a:pPr marL="623888" indent="-514350" eaLnBrk="1" hangingPunct="1">
              <a:lnSpc>
                <a:spcPct val="90000"/>
              </a:lnSpc>
              <a:buFontTx/>
              <a:buNone/>
            </a:pPr>
            <a:r>
              <a:rPr lang="ru-RU" altLang="ru-RU" sz="3600" dirty="0">
                <a:solidFill>
                  <a:schemeClr val="tx1"/>
                </a:solidFill>
              </a:rPr>
              <a:t>   растительное масло,</a:t>
            </a:r>
          </a:p>
          <a:p>
            <a:pPr marL="623888" indent="-514350" eaLnBrk="1" hangingPunct="1">
              <a:lnSpc>
                <a:spcPct val="90000"/>
              </a:lnSpc>
              <a:buFontTx/>
              <a:buNone/>
            </a:pPr>
            <a:r>
              <a:rPr lang="ru-RU" altLang="ru-RU" sz="3600" dirty="0">
                <a:solidFill>
                  <a:schemeClr val="tx1"/>
                </a:solidFill>
              </a:rPr>
              <a:t>    рыбий жир, орехи;</a:t>
            </a:r>
            <a:endParaRPr lang="ru-RU" sz="3600" b="0" i="0" dirty="0">
              <a:solidFill>
                <a:schemeClr val="tx1"/>
              </a:solidFill>
              <a:effectLst/>
              <a:latin typeface="OpenSansRegular"/>
            </a:endParaRPr>
          </a:p>
          <a:p>
            <a:r>
              <a:rPr lang="ru-RU" altLang="ru-RU" sz="3600" b="1" i="1" dirty="0">
                <a:solidFill>
                  <a:schemeClr val="tx1"/>
                </a:solidFill>
              </a:rPr>
              <a:t>Жиры животные</a:t>
            </a:r>
            <a:r>
              <a:rPr lang="ru-RU" altLang="ru-RU" sz="3600" i="1" dirty="0">
                <a:solidFill>
                  <a:schemeClr val="tx1"/>
                </a:solidFill>
              </a:rPr>
              <a:t>:</a:t>
            </a:r>
            <a:r>
              <a:rPr lang="ru-RU" altLang="ru-RU" sz="3600" dirty="0">
                <a:solidFill>
                  <a:schemeClr val="tx1"/>
                </a:solidFill>
              </a:rPr>
              <a:t> </a:t>
            </a:r>
          </a:p>
          <a:p>
            <a:pPr marL="623888" indent="-51435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3600" dirty="0">
                <a:solidFill>
                  <a:schemeClr val="tx1"/>
                </a:solidFill>
              </a:rPr>
              <a:t>     сливочное масло,</a:t>
            </a:r>
          </a:p>
          <a:p>
            <a:pPr marL="623888" indent="-51435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3600" dirty="0">
                <a:solidFill>
                  <a:schemeClr val="tx1"/>
                </a:solidFill>
              </a:rPr>
              <a:t>     сыр, сметана, сливки.</a:t>
            </a:r>
            <a:r>
              <a:rPr lang="ru-RU" altLang="ru-RU" sz="3600" b="1" i="1" dirty="0">
                <a:solidFill>
                  <a:schemeClr val="tx1"/>
                </a:solidFill>
              </a:rPr>
              <a:t>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id="{C9876425-F60B-4A74-9435-F5E5180883D0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08" y="1515389"/>
            <a:ext cx="6286306" cy="4512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9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8FFDB-34B6-40D1-85E8-958C2BE3E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Основные компоненты пищи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BA193F-61C9-4E32-B17F-C1D20DDDE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418253"/>
            <a:ext cx="9170617" cy="446133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Углеводы</a:t>
            </a:r>
            <a:r>
              <a:rPr lang="ru-RU" sz="2400" dirty="0">
                <a:solidFill>
                  <a:schemeClr val="tx1"/>
                </a:solidFill>
              </a:rPr>
              <a:t>- главный поставщик энергии для работы мышц и других органов. Вместе с белками они образуют ферменты и гормоны</a:t>
            </a:r>
          </a:p>
        </p:txBody>
      </p:sp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id="{244FF02C-3FF5-4BBC-BF62-1D96EC9984A6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150" y="2315297"/>
            <a:ext cx="5014477" cy="3554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58487C-85BF-4A07-8C73-34F402FCF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80" y="2910385"/>
            <a:ext cx="5169159" cy="3554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804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75AB24-E8BF-4CB7-8F2B-E450A9EF2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232" y="1399692"/>
            <a:ext cx="6969210" cy="495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3878E-8EE5-4925-BDE4-51CD5CD2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Основные компоненты пищи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D5B233-FB80-4E59-B0B2-61DFD3E8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68963"/>
            <a:ext cx="3880159" cy="4610629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chemeClr val="tx1"/>
                </a:solidFill>
              </a:rPr>
              <a:t>Витамины и минеральные вещества- </a:t>
            </a:r>
            <a:r>
              <a:rPr lang="ru-RU" altLang="ru-RU" sz="3200" dirty="0">
                <a:solidFill>
                  <a:schemeClr val="tx1"/>
                </a:solidFill>
              </a:rPr>
              <a:t>помогают организму расти и быть здоровыми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41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01DFD-8116-4688-AA1A-0A3AA3D3E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763CF74-1720-4CD5-A614-BA5E5EA50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83976"/>
            <a:ext cx="9688643" cy="6774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4449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CC0C2-A337-427F-9A9C-9FF2FA94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4DE4328-8D94-4887-8823-790F735A5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22" y="86539"/>
            <a:ext cx="9609155" cy="6684921"/>
          </a:xfrm>
        </p:spPr>
      </p:pic>
    </p:spTree>
    <p:extLst>
      <p:ext uri="{BB962C8B-B14F-4D97-AF65-F5344CB8AC3E}">
        <p14:creationId xmlns:p14="http://schemas.microsoft.com/office/powerpoint/2010/main" val="2802920515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мблема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250</TotalTime>
  <Words>226</Words>
  <Application>Microsoft Office PowerPoint</Application>
  <PresentationFormat>Широкоэкранный</PresentationFormat>
  <Paragraphs>35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Corbel</vt:lpstr>
      <vt:lpstr>Gill Sans MT</vt:lpstr>
      <vt:lpstr>Helvetica Neue</vt:lpstr>
      <vt:lpstr>Impact</vt:lpstr>
      <vt:lpstr>OpenSansRegular</vt:lpstr>
      <vt:lpstr>Times New Roman</vt:lpstr>
      <vt:lpstr>Wingdings</vt:lpstr>
      <vt:lpstr>Эмблема</vt:lpstr>
      <vt:lpstr>Основы здорового питания</vt:lpstr>
      <vt:lpstr>Здоровое питание</vt:lpstr>
      <vt:lpstr>ПИЩА – ИСТОЧНИК ЭНЕРГИИ</vt:lpstr>
      <vt:lpstr>Основные компоненты пищи</vt:lpstr>
      <vt:lpstr>Основные компоненты пищи</vt:lpstr>
      <vt:lpstr>Основные компоненты пищи</vt:lpstr>
      <vt:lpstr>Основные компоненты пищи</vt:lpstr>
      <vt:lpstr>Презентация PowerPoint</vt:lpstr>
      <vt:lpstr>Презентация PowerPoint</vt:lpstr>
      <vt:lpstr>Презентация PowerPoint</vt:lpstr>
      <vt:lpstr>ожирение</vt:lpstr>
      <vt:lpstr>Сахарный диабет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здорового питания</dc:title>
  <dc:creator>Dmitriy</dc:creator>
  <cp:lastModifiedBy>SGM2</cp:lastModifiedBy>
  <cp:revision>17</cp:revision>
  <dcterms:created xsi:type="dcterms:W3CDTF">2020-08-22T15:26:50Z</dcterms:created>
  <dcterms:modified xsi:type="dcterms:W3CDTF">2020-08-26T10:05:33Z</dcterms:modified>
</cp:coreProperties>
</file>